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CBA43FE-B3BC-48C6-A87D-F59A503DF5F1}" type="datetimeFigureOut">
              <a:rPr lang="es-CO" smtClean="0"/>
              <a:t>28/10/2013</a:t>
            </a:fld>
            <a:endParaRPr lang="es-CO"/>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AB87C55-C352-4619-BB53-C4ECF7BD9069}" type="slidenum">
              <a:rPr lang="es-CO" smtClean="0"/>
              <a:t>‹Nº›</a:t>
            </a:fld>
            <a:endParaRPr lang="es-CO"/>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CBA43FE-B3BC-48C6-A87D-F59A503DF5F1}" type="datetimeFigureOut">
              <a:rPr lang="es-CO" smtClean="0"/>
              <a:t>28/10/2013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CBA43FE-B3BC-48C6-A87D-F59A503DF5F1}" type="datetimeFigureOut">
              <a:rPr lang="es-CO" smtClean="0"/>
              <a:t>28/10/2013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CBA43FE-B3BC-48C6-A87D-F59A503DF5F1}" type="datetimeFigureOut">
              <a:rPr lang="es-CO" smtClean="0"/>
              <a:t>28/10/2013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CBA43FE-B3BC-48C6-A87D-F59A503DF5F1}" type="datetimeFigureOut">
              <a:rPr lang="es-CO" smtClean="0"/>
              <a:t>28/10/2013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CBA43FE-B3BC-48C6-A87D-F59A503DF5F1}" type="datetimeFigureOut">
              <a:rPr lang="es-CO" smtClean="0"/>
              <a:t>28/10/2013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AB87C55-C352-4619-BB53-C4ECF7BD9069}" type="slidenum">
              <a:rPr lang="es-CO" smtClean="0"/>
              <a:t>‹Nº›</a:t>
            </a:fld>
            <a:endParaRPr lang="es-CO"/>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CBA43FE-B3BC-48C6-A87D-F59A503DF5F1}" type="datetimeFigureOut">
              <a:rPr lang="es-CO" smtClean="0"/>
              <a:t>28/10/2013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CBA43FE-B3BC-48C6-A87D-F59A503DF5F1}" type="datetimeFigureOut">
              <a:rPr lang="es-CO" smtClean="0"/>
              <a:t>28/10/2013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A43FE-B3BC-48C6-A87D-F59A503DF5F1}" type="datetimeFigureOut">
              <a:rPr lang="es-CO" smtClean="0"/>
              <a:t>28/10/2013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CBA43FE-B3BC-48C6-A87D-F59A503DF5F1}" type="datetimeFigureOut">
              <a:rPr lang="es-CO" smtClean="0"/>
              <a:t>28/10/2013</a:t>
            </a:fld>
            <a:endParaRPr lang="es-CO"/>
          </a:p>
        </p:txBody>
      </p:sp>
      <p:sp>
        <p:nvSpPr>
          <p:cNvPr id="7" name="Slide Number Placeholder 6"/>
          <p:cNvSpPr>
            <a:spLocks noGrp="1"/>
          </p:cNvSpPr>
          <p:nvPr>
            <p:ph type="sldNum" sz="quarter" idx="12"/>
          </p:nvPr>
        </p:nvSpPr>
        <p:spPr/>
        <p:txBody>
          <a:bodyPr/>
          <a:lstStyle/>
          <a:p>
            <a:fld id="{BAB87C55-C352-4619-BB53-C4ECF7BD9069}" type="slidenum">
              <a:rPr lang="es-CO" smtClean="0"/>
              <a:t>‹Nº›</a:t>
            </a:fld>
            <a:endParaRPr lang="es-CO"/>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O"/>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CBA43FE-B3BC-48C6-A87D-F59A503DF5F1}" type="datetimeFigureOut">
              <a:rPr lang="es-CO" smtClean="0"/>
              <a:t>28/10/2013</a:t>
            </a:fld>
            <a:endParaRPr lang="es-CO"/>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O"/>
          </a:p>
        </p:txBody>
      </p:sp>
      <p:sp>
        <p:nvSpPr>
          <p:cNvPr id="7" name="Slide Number Placeholder 6"/>
          <p:cNvSpPr>
            <a:spLocks noGrp="1"/>
          </p:cNvSpPr>
          <p:nvPr>
            <p:ph type="sldNum" sz="quarter" idx="12"/>
          </p:nvPr>
        </p:nvSpPr>
        <p:spPr/>
        <p:txBody>
          <a:bodyPr/>
          <a:lstStyle/>
          <a:p>
            <a:fld id="{BAB87C55-C352-4619-BB53-C4ECF7BD9069}"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CBA43FE-B3BC-48C6-A87D-F59A503DF5F1}" type="datetimeFigureOut">
              <a:rPr lang="es-CO" smtClean="0"/>
              <a:t>28/10/2013</a:t>
            </a:fld>
            <a:endParaRPr lang="es-CO"/>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AB87C55-C352-4619-BB53-C4ECF7BD9069}"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16016" y="2708920"/>
            <a:ext cx="3313355" cy="2448272"/>
          </a:xfrm>
        </p:spPr>
        <p:txBody>
          <a:bodyPr>
            <a:normAutofit/>
          </a:bodyPr>
          <a:lstStyle/>
          <a:p>
            <a:r>
              <a:rPr lang="es-CO" dirty="0" smtClean="0"/>
              <a:t>Capitalismo -movimiento obrero</a:t>
            </a:r>
            <a:endParaRPr lang="es-CO" dirty="0"/>
          </a:p>
        </p:txBody>
      </p:sp>
    </p:spTree>
    <p:extLst>
      <p:ext uri="{BB962C8B-B14F-4D97-AF65-F5344CB8AC3E}">
        <p14:creationId xmlns:p14="http://schemas.microsoft.com/office/powerpoint/2010/main" val="357623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a:t>
            </a:r>
            <a:r>
              <a:rPr lang="es-CO" dirty="0" smtClean="0"/>
              <a:t>apitalismo</a:t>
            </a:r>
            <a:endParaRPr lang="es-CO" dirty="0"/>
          </a:p>
        </p:txBody>
      </p:sp>
      <p:sp>
        <p:nvSpPr>
          <p:cNvPr id="3" name="2 Marcador de contenido"/>
          <p:cNvSpPr>
            <a:spLocks noGrp="1"/>
          </p:cNvSpPr>
          <p:nvPr>
            <p:ph idx="1"/>
          </p:nvPr>
        </p:nvSpPr>
        <p:spPr/>
        <p:txBody>
          <a:bodyPr>
            <a:normAutofit/>
          </a:bodyPr>
          <a:lstStyle/>
          <a:p>
            <a:pPr marL="68580" indent="0">
              <a:buNone/>
            </a:pPr>
            <a:r>
              <a:rPr lang="es-CO" dirty="0">
                <a:latin typeface="Arial" panose="020B0604020202020204" pitchFamily="34" charset="0"/>
                <a:cs typeface="Arial" panose="020B0604020202020204" pitchFamily="34" charset="0"/>
              </a:rPr>
              <a:t>El capitalismo es un orden social y económico que deriva del usufructo de la propiedad privada sobre el capital como herramienta de producción, que se encuentra mayormente constituido por relaciones empresariales vinculadas a las actividades de inversión y obtención de beneficios, así como de relaciones laborales tanto autónomas como asalariadas subordinadas a fines mercantiles.</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635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Antecedentes </a:t>
            </a:r>
            <a:endParaRPr lang="es-CO" dirty="0"/>
          </a:p>
        </p:txBody>
      </p:sp>
      <p:sp>
        <p:nvSpPr>
          <p:cNvPr id="3" name="2 Marcador de contenido"/>
          <p:cNvSpPr>
            <a:spLocks noGrp="1"/>
          </p:cNvSpPr>
          <p:nvPr>
            <p:ph idx="1"/>
          </p:nvPr>
        </p:nvSpPr>
        <p:spPr/>
        <p:txBody>
          <a:bodyPr/>
          <a:lstStyle/>
          <a:p>
            <a:r>
              <a:rPr lang="es-CO" dirty="0" smtClean="0"/>
              <a:t>Feudalismo</a:t>
            </a:r>
          </a:p>
          <a:p>
            <a:r>
              <a:rPr lang="es-CO" dirty="0" smtClean="0"/>
              <a:t>Desarrollo del comercio basado en producción de mercancías.</a:t>
            </a:r>
          </a:p>
          <a:p>
            <a:r>
              <a:rPr lang="es-CO" dirty="0" smtClean="0"/>
              <a:t>Desarrollo de mercados locales, nacionales y regionales.</a:t>
            </a:r>
          </a:p>
          <a:p>
            <a:r>
              <a:rPr lang="es-CO" dirty="0" smtClean="0"/>
              <a:t>Ampliación de la producción y productividad en centros artesanales.</a:t>
            </a:r>
          </a:p>
          <a:p>
            <a:endParaRPr lang="es-CO" dirty="0"/>
          </a:p>
        </p:txBody>
      </p:sp>
    </p:spTree>
    <p:extLst>
      <p:ext uri="{BB962C8B-B14F-4D97-AF65-F5344CB8AC3E}">
        <p14:creationId xmlns:p14="http://schemas.microsoft.com/office/powerpoint/2010/main" val="138695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692696"/>
            <a:ext cx="7024744" cy="1152128"/>
          </a:xfrm>
        </p:spPr>
        <p:txBody>
          <a:bodyPr/>
          <a:lstStyle/>
          <a:p>
            <a:r>
              <a:rPr lang="es-CO" dirty="0" err="1" smtClean="0"/>
              <a:t>Caracteristicas</a:t>
            </a:r>
            <a:endParaRPr lang="es-CO" dirty="0"/>
          </a:p>
        </p:txBody>
      </p:sp>
      <p:sp>
        <p:nvSpPr>
          <p:cNvPr id="3" name="2 Marcador de contenido"/>
          <p:cNvSpPr>
            <a:spLocks noGrp="1"/>
          </p:cNvSpPr>
          <p:nvPr>
            <p:ph idx="1"/>
          </p:nvPr>
        </p:nvSpPr>
        <p:spPr>
          <a:xfrm>
            <a:off x="1043492" y="1988840"/>
            <a:ext cx="7056900" cy="4176464"/>
          </a:xfrm>
        </p:spPr>
        <p:txBody>
          <a:bodyPr>
            <a:normAutofit fontScale="77500" lnSpcReduction="20000"/>
          </a:bodyPr>
          <a:lstStyle/>
          <a:p>
            <a:r>
              <a:rPr lang="es-CO" dirty="0">
                <a:latin typeface="Arial" panose="020B0604020202020204" pitchFamily="34" charset="0"/>
                <a:cs typeface="Arial" panose="020B0604020202020204" pitchFamily="34" charset="0"/>
              </a:rPr>
              <a:t>El capitalismo, o más concretamente los sistemas económicos capitalistas, se caracterizan por la presencia de unos ciertos elementos de tipo socioeconómico, si un número importante de ellos está ausente el sistema no puede ser considerado como propiamente capitalista. Entre los factores que acaban haciendo que un sistema sea considerado capitalista están:</a:t>
            </a:r>
          </a:p>
          <a:p>
            <a:r>
              <a:rPr lang="es-CO" dirty="0">
                <a:latin typeface="Arial" panose="020B0604020202020204" pitchFamily="34" charset="0"/>
                <a:cs typeface="Arial" panose="020B0604020202020204" pitchFamily="34" charset="0"/>
              </a:rPr>
              <a:t>El tipo de propiedad de los medios de producción y el tipo de acceso a los factores de producción.</a:t>
            </a:r>
          </a:p>
          <a:p>
            <a:r>
              <a:rPr lang="es-CO" dirty="0">
                <a:latin typeface="Arial" panose="020B0604020202020204" pitchFamily="34" charset="0"/>
                <a:cs typeface="Arial" panose="020B0604020202020204" pitchFamily="34" charset="0"/>
              </a:rPr>
              <a:t>La presencia de dinero, capital y acumulación capitalista.</a:t>
            </a:r>
          </a:p>
          <a:p>
            <a:r>
              <a:rPr lang="es-CO" dirty="0">
                <a:latin typeface="Arial" panose="020B0604020202020204" pitchFamily="34" charset="0"/>
                <a:cs typeface="Arial" panose="020B0604020202020204" pitchFamily="34" charset="0"/>
              </a:rPr>
              <a:t>La presencia de mercados de capital y mercados financieros así como el papel asignado a los mismos.</a:t>
            </a:r>
          </a:p>
          <a:p>
            <a:r>
              <a:rPr lang="es-CO" dirty="0">
                <a:latin typeface="Arial" panose="020B0604020202020204" pitchFamily="34" charset="0"/>
                <a:cs typeface="Arial" panose="020B0604020202020204" pitchFamily="34" charset="0"/>
              </a:rPr>
              <a:t>La existencia de salarios monetarios y una estructura de clases ligada a las diferentes funciones dentro de la actividad económica.</a:t>
            </a:r>
          </a:p>
          <a:p>
            <a:r>
              <a:rPr lang="es-CO" dirty="0">
                <a:latin typeface="Arial" panose="020B0604020202020204" pitchFamily="34" charset="0"/>
                <a:cs typeface="Arial" panose="020B0604020202020204" pitchFamily="34" charset="0"/>
              </a:rPr>
              <a:t>Factores macroeconómicos varios.</a:t>
            </a:r>
          </a:p>
          <a:p>
            <a:pPr marL="68580" indent="0">
              <a:buNone/>
            </a:pPr>
            <a:endParaRPr lang="es-CO" dirty="0"/>
          </a:p>
        </p:txBody>
      </p:sp>
    </p:spTree>
    <p:extLst>
      <p:ext uri="{BB962C8B-B14F-4D97-AF65-F5344CB8AC3E}">
        <p14:creationId xmlns:p14="http://schemas.microsoft.com/office/powerpoint/2010/main" val="256552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Movimiento obrero</a:t>
            </a:r>
            <a:endParaRPr lang="es-CO" dirty="0"/>
          </a:p>
        </p:txBody>
      </p:sp>
      <p:sp>
        <p:nvSpPr>
          <p:cNvPr id="3" name="2 Marcador de contenido"/>
          <p:cNvSpPr>
            <a:spLocks noGrp="1"/>
          </p:cNvSpPr>
          <p:nvPr>
            <p:ph idx="1"/>
          </p:nvPr>
        </p:nvSpPr>
        <p:spPr/>
        <p:txBody>
          <a:bodyPr>
            <a:normAutofit/>
          </a:bodyPr>
          <a:lstStyle/>
          <a:p>
            <a:r>
              <a:rPr lang="es-CO" dirty="0">
                <a:latin typeface="Arial" panose="020B0604020202020204" pitchFamily="34" charset="0"/>
                <a:cs typeface="Arial" panose="020B0604020202020204" pitchFamily="34" charset="0"/>
              </a:rPr>
              <a:t>El </a:t>
            </a:r>
            <a:r>
              <a:rPr lang="es-CO" b="1" dirty="0">
                <a:latin typeface="Arial" panose="020B0604020202020204" pitchFamily="34" charset="0"/>
                <a:cs typeface="Arial" panose="020B0604020202020204" pitchFamily="34" charset="0"/>
              </a:rPr>
              <a:t>movimiento obrero</a:t>
            </a:r>
            <a:r>
              <a:rPr lang="es-CO" dirty="0">
                <a:latin typeface="Arial" panose="020B0604020202020204" pitchFamily="34" charset="0"/>
                <a:cs typeface="Arial" panose="020B0604020202020204" pitchFamily="34" charset="0"/>
              </a:rPr>
              <a:t> es un movimiento social. A partir de la Revolución Industrial se generó un nuevo orden social marcado por el surgimiento del proletariado y que por lo tanto, se consideraba la burguesía como grupo social homogéneo, al tiempo que se producía una expansión de los sectores medios: profesionales, pequeños industriales, comerciantes y funcionarios públicos.</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957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TotalTime>
  <Words>99</Words>
  <Application>Microsoft Office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Austin</vt:lpstr>
      <vt:lpstr>Capitalismo -movimiento obrero</vt:lpstr>
      <vt:lpstr>Capitalismo</vt:lpstr>
      <vt:lpstr>Antecedentes </vt:lpstr>
      <vt:lpstr>Caracteristicas</vt:lpstr>
      <vt:lpstr>Movimiento obrero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Capitalismo -movimiento obrero</dc:title>
  <dc:creator>LENOVO</dc:creator>
  <cp:lastModifiedBy>LENOVO</cp:lastModifiedBy>
  <cp:revision>2</cp:revision>
  <dcterms:created xsi:type="dcterms:W3CDTF">2013-10-28T23:17:00Z</dcterms:created>
  <dcterms:modified xsi:type="dcterms:W3CDTF">2013-10-28T23:29:10Z</dcterms:modified>
</cp:coreProperties>
</file>